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8" r:id="rId2"/>
    <p:sldId id="315" r:id="rId3"/>
    <p:sldId id="319" r:id="rId4"/>
    <p:sldId id="309" r:id="rId5"/>
    <p:sldId id="300" r:id="rId6"/>
    <p:sldId id="320" r:id="rId7"/>
    <p:sldId id="317" r:id="rId8"/>
    <p:sldId id="310" r:id="rId9"/>
    <p:sldId id="322" r:id="rId10"/>
    <p:sldId id="301" r:id="rId11"/>
    <p:sldId id="312" r:id="rId12"/>
    <p:sldId id="307" r:id="rId13"/>
    <p:sldId id="321" r:id="rId14"/>
    <p:sldId id="292" r:id="rId15"/>
    <p:sldId id="305" r:id="rId16"/>
    <p:sldId id="294" r:id="rId17"/>
    <p:sldId id="289" r:id="rId18"/>
    <p:sldId id="323" r:id="rId19"/>
    <p:sldId id="299" r:id="rId20"/>
  </p:sldIdLst>
  <p:sldSz cx="10287000" cy="6858000" type="35mm"/>
  <p:notesSz cx="6858000" cy="9144000"/>
  <p:embeddedFontLst>
    <p:embeddedFont>
      <p:font typeface="VNI-Helve" pitchFamily="2" charset="0"/>
      <p:regular r:id="rId23"/>
      <p:bold r:id="rId24"/>
      <p:italic r:id="rId25"/>
      <p:boldItalic r:id="rId26"/>
    </p:embeddedFont>
    <p:embeddedFont>
      <p:font typeface=".VnCooperH"/>
      <p:regular r:id="rId27"/>
    </p:embeddedFont>
    <p:embeddedFont>
      <p:font typeface=".VnTime" pitchFamily="34" charset="0"/>
      <p:regular r:id="rId28"/>
      <p:bold r:id="rId29"/>
      <p:italic r:id="rId30"/>
      <p:boldItalic r:id="rId31"/>
    </p:embeddedFont>
    <p:embeddedFont>
      <p:font typeface=".VnTimeH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I-Helve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7"/>
    <a:srgbClr val="FFCC00"/>
    <a:srgbClr val="FF99FF"/>
    <a:srgbClr val="FF643F"/>
    <a:srgbClr val="FF3300"/>
    <a:srgbClr val="D2AA00"/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79" autoAdjust="0"/>
  </p:normalViewPr>
  <p:slideViewPr>
    <p:cSldViewPr>
      <p:cViewPr>
        <p:scale>
          <a:sx n="77" d="100"/>
          <a:sy n="77" d="100"/>
        </p:scale>
        <p:origin x="-996" y="-4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1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535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Helve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Helve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Helve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Helve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Helv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E655-BF60-44D9-945B-0250545D74C7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E7F8-86ED-44FA-BCB5-E00B8A5EAD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6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9D86-341F-49BE-8D23-9D701CC91467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5D78-F6AA-48E7-9096-20789757D5C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3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2F5F-16D9-47D1-929F-2CEE519CCB2B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A393-0AEC-43E4-B5B1-FF7263B38C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980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D889-3B0B-4E29-961A-A1F0772A6183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7317-5240-4136-93EB-9B9CBA3632B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33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C3C2-E620-4C3C-B6D7-FE83178A2AEC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A6D1E-1734-44F3-AA53-AAE028C98F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61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712B-B083-4263-9BE7-F41C55CD6D4A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1A6B-BE31-4B64-BD5A-2EDC78046B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71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C0D01-DC30-4B85-BD10-C32A7ECE832F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7C82-D722-4227-BAFC-CD59E838628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83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5A9F-E202-49F2-BDC1-8D4D1256D7BA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4121-5AB0-4DFB-8D44-B0001CA555E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0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4F9B-40B5-4CB9-A921-3A3922EB5BE9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35E3-4705-41B9-9BD4-4AA2F314FB4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13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09B3-4D7E-4E6C-A0C9-5B03E2670D0A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0C07-2756-44D9-A9FD-EDBEC3ACB53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55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3CAC-F5C9-47EB-90CB-014555ECF939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35DA-E866-47AC-A88E-2A2DBF6F6E7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84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DD8B96-756A-4835-A0A2-BDADBEA5D9AD}" type="datetimeFigureOut">
              <a:rPr lang="vi-VN"/>
              <a:pPr>
                <a:defRPr/>
              </a:pPr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576B6D-0A99-43F5-9B25-FD786973FE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57550" y="609600"/>
            <a:ext cx="445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u="sng">
                <a:latin typeface="Times New Roman" pitchFamily="18" charset="0"/>
                <a:cs typeface="Times New Roman" pitchFamily="18" charset="0"/>
              </a:rPr>
              <a:t>Tự nhiên và Xã hội: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28625" y="1381125"/>
            <a:ext cx="3429000" cy="5238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K</a:t>
            </a:r>
            <a:r>
              <a:rPr lang="vi-VN" sz="2800" b="1">
                <a:latin typeface="Times New Roman" pitchFamily="18" charset="0"/>
              </a:rPr>
              <a:t>iểm</a:t>
            </a:r>
            <a:r>
              <a:rPr lang="en-US" sz="2800" b="1">
                <a:latin typeface="Times New Roman" pitchFamily="18" charset="0"/>
              </a:rPr>
              <a:t> tra bài cũ: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2900" y="2286000"/>
            <a:ext cx="9372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buSzPct val="100000"/>
            </a:pPr>
            <a:r>
              <a:rPr lang="en-US" sz="3200">
                <a:solidFill>
                  <a:srgbClr val="FF3300"/>
                </a:solidFill>
              </a:rPr>
              <a:t>.</a:t>
            </a:r>
            <a:r>
              <a:rPr lang="en-US" sz="3200">
                <a:solidFill>
                  <a:srgbClr val="993300"/>
                </a:solidFill>
              </a:rPr>
              <a:t>1. </a:t>
            </a:r>
            <a:r>
              <a:rPr lang="en-US" sz="3200">
                <a:solidFill>
                  <a:srgbClr val="993300"/>
                </a:solidFill>
                <a:latin typeface="Times New Roman" pitchFamily="18" charset="0"/>
              </a:rPr>
              <a:t>Chúng ta nên làm gì để xương và cơ phát triển tốt ?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900" y="3276600"/>
            <a:ext cx="9201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>
                <a:solidFill>
                  <a:srgbClr val="FF3300"/>
                </a:solidFill>
              </a:rPr>
              <a:t>2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. Em không nên mang, xách vật nặng để làm gì: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23900" y="38862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A. Để cho bộ xương phát triển bình thường, không bị lệch.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3900" y="44196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B. Để cơ và xương phát triển tốt.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4850" y="49530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C. Để khỏi cong vẹo cột sống</a:t>
            </a:r>
            <a:r>
              <a:rPr lang="en-US" sz="280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3263" y="5445125"/>
            <a:ext cx="7694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D.Cả ba ý trên.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419100" y="5410200"/>
            <a:ext cx="685800" cy="6858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\\pc10\DATA (D)\A- SNA2010\ADM\Individual\GVVN\File04- NND\lop 2\gadt\HKI\tuan 6\img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9486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2"/>
          <p:cNvSpPr>
            <a:spLocks noChangeArrowheads="1"/>
          </p:cNvSpPr>
          <p:nvPr/>
        </p:nvSpPr>
        <p:spPr bwMode="auto">
          <a:xfrm>
            <a:off x="495300" y="2743200"/>
            <a:ext cx="4267200" cy="3314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9100" y="76200"/>
            <a:ext cx="960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2.Sự tiêu hóa thức ăn ở ruột non và ruột già</a:t>
            </a: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266700" y="2300168"/>
            <a:ext cx="4267200" cy="3948232"/>
          </a:xfrm>
          <a:prstGeom prst="round2Diag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defRPr/>
            </a:pP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704850"/>
            <a:ext cx="1028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Phần chất bổ có trong thức ăn được đưa đi đâu?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Để 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1866900" y="1143000"/>
            <a:ext cx="7162800" cy="5334000"/>
            <a:chOff x="3467100" y="1447800"/>
            <a:chExt cx="6591300" cy="5029200"/>
          </a:xfrm>
        </p:grpSpPr>
        <p:pic>
          <p:nvPicPr>
            <p:cNvPr id="2" name="Picture 2" descr="\\pc10\DATA (D)\A- SNA2010\ADM\Individual\GVVN\File04- NND\lop 2\gadt\HKI\tuan 6\Copy of img0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7100" y="1447800"/>
              <a:ext cx="6591300" cy="50292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3" name="Rounded Rectangle 2"/>
            <p:cNvSpPr/>
            <p:nvPr/>
          </p:nvSpPr>
          <p:spPr>
            <a:xfrm>
              <a:off x="3467100" y="3276872"/>
              <a:ext cx="3352623" cy="17527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2500" y="2286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342900" y="2057400"/>
            <a:ext cx="4876800" cy="3733800"/>
          </a:xfrm>
          <a:prstGeom prst="round2Diag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defRPr/>
            </a:pPr>
            <a:endParaRPr lang="en-US" sz="3600" dirty="0">
              <a:ln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15413" y="-204788"/>
            <a:ext cx="1066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\\pc10\DATA (D)\A- SNA2010\ADM\Individual\GVVN\File04- NND\lop 2\gadt\HKI\tuan 6\Copy of img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62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2" descr="\\pc10\DATA (D)\A- SNA2010\ADM\Individual\GVVN\File04- NND\lop 2\gadt\HKI\tuan 6\img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97338"/>
            <a:ext cx="44958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\\pc10\DATA (D)\A- SNA2010\ADM\Individual\GVVN\File04- NND\lop 2\gadt\HKI\tuan 6\img0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76200"/>
            <a:ext cx="4381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\\pc10\DATA (D)\A- SNA2010\ADM\Individual\GVVN\File04- NND\lop 2\gadt\HKI\tuan 6\Copy of img0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994150"/>
            <a:ext cx="43815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6300" y="28956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Chúng ta nên làm gì và không nên làm gì để giúp cho sự tiêu hóa được dễ dàng ? 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Thứ tư ngày 12 tháng 10 năm 2017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57550" y="609600"/>
            <a:ext cx="445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u="sng">
                <a:latin typeface="Times New Roman" pitchFamily="18" charset="0"/>
                <a:cs typeface="Times New Roman" pitchFamily="18" charset="0"/>
              </a:rPr>
              <a:t>Tự nhiên và Xã hội: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14650" y="1219200"/>
            <a:ext cx="385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b="1">
                <a:solidFill>
                  <a:srgbClr val="FF3300"/>
                </a:solidFill>
                <a:latin typeface="Times New Roman" pitchFamily="18" charset="0"/>
              </a:rPr>
              <a:t>Cơ quan tiêu hóa</a:t>
            </a:r>
            <a:endParaRPr lang="en-US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0"/>
            <a:ext cx="9486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.VnTime" pitchFamily="34" charset="0"/>
              </a:rPr>
              <a:t>Bµi tËp : Chän c¸c tõ trong khung ®Ó ®iÒn vµo chç trèng cho thÝch hîp: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7700" y="1295400"/>
            <a:ext cx="8991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104900" y="2895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52450" y="14287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chÊt b·</a:t>
            </a: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111633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latin typeface=".VnTime" pitchFamily="34" charset="0"/>
              </a:rPr>
              <a:t>Vµo</a:t>
            </a:r>
            <a:r>
              <a:rPr lang="en-US" sz="3600" dirty="0">
                <a:latin typeface=".VnTime" pitchFamily="34" charset="0"/>
              </a:rPr>
              <a:t> ®</a:t>
            </a:r>
            <a:r>
              <a:rPr lang="en-US" sz="3600" dirty="0" err="1">
                <a:latin typeface=".VnTime" pitchFamily="34" charset="0"/>
              </a:rPr>
              <a:t>Õn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ruét</a:t>
            </a:r>
            <a:r>
              <a:rPr lang="en-US" sz="3600" dirty="0">
                <a:latin typeface=".VnTime" pitchFamily="34" charset="0"/>
              </a:rPr>
              <a:t> non, </a:t>
            </a:r>
            <a:r>
              <a:rPr lang="en-US" sz="3600" dirty="0" err="1">
                <a:latin typeface=".VnTime" pitchFamily="34" charset="0"/>
              </a:rPr>
              <a:t>phÇn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lín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thøc</a:t>
            </a:r>
            <a:r>
              <a:rPr lang="en-US" sz="3600" dirty="0">
                <a:latin typeface=".VnTime" pitchFamily="34" charset="0"/>
              </a:rPr>
              <a:t> ¨n ®­</a:t>
            </a:r>
            <a:r>
              <a:rPr lang="en-US" sz="3600" dirty="0" err="1">
                <a:latin typeface=".VnTime" pitchFamily="34" charset="0"/>
              </a:rPr>
              <a:t>îc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biÕn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thµnh</a:t>
            </a:r>
            <a:r>
              <a:rPr lang="en-US" sz="3600" dirty="0">
                <a:latin typeface=".VnTime" pitchFamily="34" charset="0"/>
              </a:rPr>
              <a:t> .......................</a:t>
            </a:r>
            <a:r>
              <a:rPr lang="en-US" sz="3600" dirty="0" err="1">
                <a:latin typeface=".VnTime" pitchFamily="34" charset="0"/>
              </a:rPr>
              <a:t>Chóng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thÊm</a:t>
            </a:r>
            <a:r>
              <a:rPr lang="en-US" sz="3600" dirty="0">
                <a:latin typeface=".VnTime" pitchFamily="34" charset="0"/>
              </a:rPr>
              <a:t> qua .......</a:t>
            </a:r>
            <a:r>
              <a:rPr lang="en-US" sz="3600" dirty="0" err="1">
                <a:latin typeface=".VnTime" pitchFamily="34" charset="0"/>
              </a:rPr>
              <a:t>vµo</a:t>
            </a:r>
            <a:r>
              <a:rPr lang="en-US" sz="3600" dirty="0">
                <a:latin typeface=".VnTime" pitchFamily="34" charset="0"/>
              </a:rPr>
              <a:t> ..................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®i </a:t>
            </a:r>
            <a:r>
              <a:rPr lang="en-US" sz="3600" dirty="0" err="1">
                <a:latin typeface=".VnTime" pitchFamily="34" charset="0"/>
              </a:rPr>
              <a:t>nu«i</a:t>
            </a:r>
            <a:r>
              <a:rPr lang="en-US" sz="3600" dirty="0">
                <a:latin typeface=".VnTime" pitchFamily="34" charset="0"/>
              </a:rPr>
              <a:t> c¬ </a:t>
            </a:r>
            <a:r>
              <a:rPr lang="en-US" sz="3600" dirty="0" err="1">
                <a:latin typeface=".VnTime" pitchFamily="34" charset="0"/>
              </a:rPr>
              <a:t>thÓ</a:t>
            </a:r>
            <a:r>
              <a:rPr lang="en-US" sz="3600" dirty="0">
                <a:latin typeface=".VnTime" pitchFamily="34" charset="0"/>
              </a:rPr>
              <a:t>. </a:t>
            </a:r>
            <a:r>
              <a:rPr lang="en-US" sz="3600" dirty="0" err="1">
                <a:latin typeface=".VnTime" pitchFamily="34" charset="0"/>
              </a:rPr>
              <a:t>C¸c</a:t>
            </a:r>
            <a:r>
              <a:rPr lang="en-US" sz="3600" dirty="0">
                <a:latin typeface=".VnTime" pitchFamily="34" charset="0"/>
              </a:rPr>
              <a:t> ............. ®­</a:t>
            </a:r>
            <a:r>
              <a:rPr lang="en-US" sz="3600" dirty="0" err="1">
                <a:latin typeface=".VnTime" pitchFamily="34" charset="0"/>
              </a:rPr>
              <a:t>îc</a:t>
            </a:r>
            <a:r>
              <a:rPr lang="en-US" sz="3600" dirty="0">
                <a:latin typeface=".VnTime" pitchFamily="34" charset="0"/>
              </a:rPr>
              <a:t> ®­a </a:t>
            </a:r>
            <a:r>
              <a:rPr lang="en-US" sz="3600" dirty="0" err="1">
                <a:latin typeface=".VnTime" pitchFamily="34" charset="0"/>
              </a:rPr>
              <a:t>xuèng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ruét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gi</a:t>
            </a:r>
            <a:r>
              <a:rPr lang="en-US" sz="3600" dirty="0">
                <a:latin typeface=".VnTime" pitchFamily="34" charset="0"/>
              </a:rPr>
              <a:t>µ.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90700" y="4472675"/>
            <a:ext cx="5257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sz="360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019300" y="45720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.VnTime" pitchFamily="34" charset="0"/>
              </a:rPr>
              <a:t>hËu</a:t>
            </a:r>
            <a:r>
              <a:rPr lang="en-US" sz="3200" b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" pitchFamily="34" charset="0"/>
              </a:rPr>
              <a:t>m«n</a:t>
            </a:r>
            <a:r>
              <a:rPr lang="en-US" sz="3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66700" y="5257800"/>
            <a:ext cx="1028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.VnTimeH" pitchFamily="34" charset="0"/>
              </a:rPr>
              <a:t>ë </a:t>
            </a:r>
            <a:r>
              <a:rPr lang="en-US" sz="4000">
                <a:latin typeface=".VnTime" pitchFamily="34" charset="0"/>
              </a:rPr>
              <a:t>ruét giµ, c¸c ....................biÕn thµnh ................. .....råi ®­îc ®­a ra ngoµi qua...........................</a:t>
            </a:r>
            <a:endParaRPr lang="en-US" sz="4000">
              <a:latin typeface=".VnTimeH" pitchFamily="34" charset="0"/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305050" y="1438275"/>
            <a:ext cx="308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.VnTime" pitchFamily="34" charset="0"/>
              </a:rPr>
              <a:t>chÊt</a:t>
            </a:r>
            <a:r>
              <a:rPr lang="en-US" sz="3600" b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.VnTime" pitchFamily="34" charset="0"/>
              </a:rPr>
              <a:t>bæ</a:t>
            </a:r>
            <a:r>
              <a:rPr lang="en-US" sz="3600" b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.VnTime" pitchFamily="34" charset="0"/>
              </a:rPr>
              <a:t>d</a:t>
            </a:r>
            <a:r>
              <a:rPr lang="en-US" sz="3200" b="1" dirty="0" err="1">
                <a:solidFill>
                  <a:srgbClr val="FF3300"/>
                </a:solidFill>
                <a:latin typeface=".VnTime" pitchFamily="34" charset="0"/>
              </a:rPr>
              <a:t>ư</a:t>
            </a:r>
            <a:r>
              <a:rPr lang="en-US" sz="3600" b="1" dirty="0" err="1">
                <a:solidFill>
                  <a:srgbClr val="FF3300"/>
                </a:solidFill>
                <a:latin typeface=".VnTime" pitchFamily="34" charset="0"/>
              </a:rPr>
              <a:t>ìng</a:t>
            </a:r>
            <a:endParaRPr lang="en-US" sz="3600" dirty="0">
              <a:latin typeface=".VnTime" pitchFamily="34" charset="0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5467350" y="142875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m¸u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6572250" y="1428750"/>
            <a:ext cx="3543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thµnh ruét non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3790950" y="4572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chÊt b·</a:t>
            </a:r>
            <a:endParaRPr 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5295900" y="4586287"/>
            <a:ext cx="104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.VnTime" pitchFamily="34" charset="0"/>
              </a:rPr>
              <a:t>ph©n</a:t>
            </a:r>
            <a:endParaRPr lang="en-US" sz="2800" b="1" dirty="0"/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2171700" y="137160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5086350" y="451485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5143500" y="140970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3619500" y="455295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16403" name="Text Box 22"/>
          <p:cNvSpPr txBox="1">
            <a:spLocks noChangeArrowheads="1"/>
          </p:cNvSpPr>
          <p:nvPr/>
        </p:nvSpPr>
        <p:spPr bwMode="auto">
          <a:xfrm>
            <a:off x="6362700" y="140970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10287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Bµi tËp: Chän c¸c tõ trong khung ®Ó ®iÒn vµo chç trèng cho thÝch hîp: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47700" y="1295400"/>
            <a:ext cx="8991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104900" y="2895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52450" y="14287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chÊt b·</a:t>
            </a: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0" y="2209800"/>
            <a:ext cx="107823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Vµo ®Õn ruét non, phÇn lín thøc ¨n ®­îc biÕn thµnh .......................Chóng thÊm qua ....................     vµo .......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®i nu«i c¬ thÓ. C¸c ............. ®</a:t>
            </a:r>
            <a:r>
              <a:rPr lang="vi-VN" sz="2800">
                <a:latin typeface=".VnTime" pitchFamily="34" charset="0"/>
              </a:rPr>
              <a:t>ư</a:t>
            </a:r>
            <a:r>
              <a:rPr lang="en-US" sz="3600">
                <a:latin typeface=".VnTime" pitchFamily="34" charset="0"/>
              </a:rPr>
              <a:t>­îc ®­a xuèng ruét giµ.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305050" y="1438275"/>
            <a:ext cx="308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chÊt bæ d</a:t>
            </a: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ư</a:t>
            </a: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ìng</a:t>
            </a:r>
            <a:endParaRPr lang="en-US" sz="3600">
              <a:latin typeface=".VnTime" pitchFamily="34" charset="0"/>
            </a:endParaRP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5467350" y="142875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m¸u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572250" y="1428750"/>
            <a:ext cx="3543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thµnh ruét non</a:t>
            </a: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2171700" y="137160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5143500" y="140970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17420" name="Text Box 20"/>
          <p:cNvSpPr txBox="1">
            <a:spLocks noChangeArrowheads="1"/>
          </p:cNvSpPr>
          <p:nvPr/>
        </p:nvSpPr>
        <p:spPr bwMode="auto">
          <a:xfrm>
            <a:off x="6362700" y="140970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1 0.04486 L -0.23697 0.18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8" y="7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9 -2.59259E-6 L -0.08889 0.18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383E-6 3.38575E-6 L 0.3647 0.18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5" y="9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2.59259E-6 L 0.27963 0.31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1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80902" grpId="0"/>
      <p:bldP spid="80907" grpId="0"/>
      <p:bldP spid="80908" grpId="0"/>
      <p:bldP spid="809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90600" y="409575"/>
            <a:ext cx="9029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.VnTime" pitchFamily="34" charset="0"/>
              </a:rPr>
              <a:t>Bµi tËp : Chän c¸c tõ trong khung ®Ó ®iÒn vµo chç trèng cho thÝch hîp: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371600" y="3962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2667000" y="2362200"/>
            <a:ext cx="4876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266700" y="3276600"/>
            <a:ext cx="1028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.VnTimeH" pitchFamily="34" charset="0"/>
              </a:rPr>
              <a:t>ë </a:t>
            </a:r>
            <a:r>
              <a:rPr lang="en-US" sz="4000">
                <a:latin typeface=".VnTime" pitchFamily="34" charset="0"/>
              </a:rPr>
              <a:t>ruét giµ, c¸c ........... biÕn thµnh ....... råi ®­</a:t>
            </a:r>
            <a:r>
              <a:rPr lang="vi-VN" sz="3200">
                <a:latin typeface=".VnTime" pitchFamily="34" charset="0"/>
              </a:rPr>
              <a:t>ư</a:t>
            </a:r>
            <a:r>
              <a:rPr lang="en-US" sz="4000">
                <a:latin typeface=".VnTime" pitchFamily="34" charset="0"/>
              </a:rPr>
              <a:t>îc ®­i ra ngoµi qua .............</a:t>
            </a:r>
            <a:r>
              <a:rPr lang="en-US" sz="5400">
                <a:latin typeface=".VnTime" pitchFamily="34" charset="0"/>
              </a:rPr>
              <a:t>.</a:t>
            </a:r>
            <a:endParaRPr lang="en-US" sz="5400">
              <a:latin typeface=".VnTimeH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590800" y="24193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hËu m«n</a:t>
            </a: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 </a:t>
            </a:r>
            <a:endParaRPr lang="en-US" sz="3200">
              <a:solidFill>
                <a:srgbClr val="FF3300"/>
              </a:solidFill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4591050" y="24003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chÊt b·</a:t>
            </a:r>
            <a:endParaRPr lang="en-US" sz="360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324600" y="2362200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ph©n</a:t>
            </a:r>
            <a:endParaRPr lang="en-US" sz="3600" b="1"/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6096000" y="243840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4343400" y="2438400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3936 L -0.12963 0.139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5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6 0.025 L 0.07592 0.1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277E-6 2.56244E-6 L 0.07405 0.244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3" y="12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56329" grpId="0"/>
      <p:bldP spid="56334" grpId="0"/>
      <p:bldP spid="563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4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33644" y="-234156"/>
            <a:ext cx="12192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857500" y="1782763"/>
            <a:ext cx="483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Tiêu hóa thức ăn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3086100" y="9906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2019300" y="2590800"/>
            <a:ext cx="5867400" cy="1752600"/>
          </a:xfrm>
          <a:prstGeom prst="sun">
            <a:avLst/>
          </a:prstGeom>
          <a:solidFill>
            <a:srgbClr val="FFCC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3900" y="2667000"/>
            <a:ext cx="8991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    Chúng ta nên thực hiện ăn chậm nhai kĩ, không nô nghịch, chạy nhảy sau khi ăn no, đi đại tiện mỗi ngày tránh táo bón. 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90900" y="990600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3662363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14500" y="1435100"/>
            <a:ext cx="15621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Miệng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638300" y="2133600"/>
            <a:ext cx="16383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Thực quản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638300" y="3429000"/>
            <a:ext cx="1638300" cy="46990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Dạ dày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638300" y="4191000"/>
            <a:ext cx="1638300" cy="469900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Ruột non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714500" y="5245100"/>
            <a:ext cx="1562100" cy="469900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Ruột già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790700" y="5854700"/>
            <a:ext cx="1485900" cy="4699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Hậu môn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3276600" y="16764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 flipV="1">
            <a:off x="3276600" y="2133600"/>
            <a:ext cx="2209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3276600" y="365760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3276600" y="4419600"/>
            <a:ext cx="2209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3276600" y="54864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 flipV="1">
            <a:off x="3276600" y="5410200"/>
            <a:ext cx="2133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 flipV="1">
            <a:off x="4343400" y="5029200"/>
            <a:ext cx="137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6248400" y="1447800"/>
            <a:ext cx="22479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Tuyến nước bọt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97" name="Text Box 19"/>
          <p:cNvSpPr txBox="1">
            <a:spLocks noChangeArrowheads="1"/>
          </p:cNvSpPr>
          <p:nvPr/>
        </p:nvSpPr>
        <p:spPr bwMode="auto">
          <a:xfrm>
            <a:off x="7239000" y="2971800"/>
            <a:ext cx="11811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Gan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7239000" y="3644900"/>
            <a:ext cx="14859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Túi mật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99" name="Text Box 21"/>
          <p:cNvSpPr txBox="1">
            <a:spLocks noChangeArrowheads="1"/>
          </p:cNvSpPr>
          <p:nvPr/>
        </p:nvSpPr>
        <p:spPr bwMode="auto">
          <a:xfrm>
            <a:off x="7239000" y="4330700"/>
            <a:ext cx="14859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Tụy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 flipH="1" flipV="1">
            <a:off x="5448300" y="1447800"/>
            <a:ext cx="8382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1" name="Line 23"/>
          <p:cNvSpPr>
            <a:spLocks noChangeShapeType="1"/>
          </p:cNvSpPr>
          <p:nvPr/>
        </p:nvSpPr>
        <p:spPr bwMode="auto">
          <a:xfrm flipH="1">
            <a:off x="5295900" y="1676400"/>
            <a:ext cx="9906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2" name="Line 24"/>
          <p:cNvSpPr>
            <a:spLocks noChangeShapeType="1"/>
          </p:cNvSpPr>
          <p:nvPr/>
        </p:nvSpPr>
        <p:spPr bwMode="auto">
          <a:xfrm flipH="1">
            <a:off x="5143500" y="1676400"/>
            <a:ext cx="11430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3" name="Line 25"/>
          <p:cNvSpPr>
            <a:spLocks noChangeShapeType="1"/>
          </p:cNvSpPr>
          <p:nvPr/>
        </p:nvSpPr>
        <p:spPr bwMode="auto">
          <a:xfrm flipH="1">
            <a:off x="5143500" y="3200400"/>
            <a:ext cx="2133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4" name="Line 26"/>
          <p:cNvSpPr>
            <a:spLocks noChangeShapeType="1"/>
          </p:cNvSpPr>
          <p:nvPr/>
        </p:nvSpPr>
        <p:spPr bwMode="auto">
          <a:xfrm flipH="1" flipV="1">
            <a:off x="5067300" y="3848100"/>
            <a:ext cx="2209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5" name="Line 27"/>
          <p:cNvSpPr>
            <a:spLocks noChangeShapeType="1"/>
          </p:cNvSpPr>
          <p:nvPr/>
        </p:nvSpPr>
        <p:spPr bwMode="auto">
          <a:xfrm flipH="1" flipV="1">
            <a:off x="5905500" y="4038600"/>
            <a:ext cx="1371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59" name="AutoShape 39"/>
          <p:cNvSpPr>
            <a:spLocks noChangeArrowheads="1"/>
          </p:cNvSpPr>
          <p:nvPr/>
        </p:nvSpPr>
        <p:spPr bwMode="auto">
          <a:xfrm>
            <a:off x="1371600" y="133350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30775" name="AutoShape 55"/>
          <p:cNvSpPr>
            <a:spLocks noChangeArrowheads="1"/>
          </p:cNvSpPr>
          <p:nvPr/>
        </p:nvSpPr>
        <p:spPr bwMode="auto">
          <a:xfrm>
            <a:off x="1333500" y="198120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0776" name="AutoShape 56"/>
          <p:cNvSpPr>
            <a:spLocks noChangeArrowheads="1"/>
          </p:cNvSpPr>
          <p:nvPr/>
        </p:nvSpPr>
        <p:spPr bwMode="auto">
          <a:xfrm>
            <a:off x="1200150" y="331470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30777" name="AutoShape 57"/>
          <p:cNvSpPr>
            <a:spLocks noChangeArrowheads="1"/>
          </p:cNvSpPr>
          <p:nvPr/>
        </p:nvSpPr>
        <p:spPr bwMode="auto">
          <a:xfrm>
            <a:off x="1257300" y="409575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0778" name="AutoShape 58"/>
          <p:cNvSpPr>
            <a:spLocks noChangeArrowheads="1"/>
          </p:cNvSpPr>
          <p:nvPr/>
        </p:nvSpPr>
        <p:spPr bwMode="auto">
          <a:xfrm>
            <a:off x="1257300" y="514350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0779" name="AutoShape 59"/>
          <p:cNvSpPr>
            <a:spLocks noChangeArrowheads="1"/>
          </p:cNvSpPr>
          <p:nvPr/>
        </p:nvSpPr>
        <p:spPr bwMode="auto">
          <a:xfrm>
            <a:off x="1333500" y="577215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780" name="AutoShape 60"/>
          <p:cNvSpPr>
            <a:spLocks noChangeArrowheads="1"/>
          </p:cNvSpPr>
          <p:nvPr/>
        </p:nvSpPr>
        <p:spPr bwMode="auto">
          <a:xfrm>
            <a:off x="5810250" y="1352550"/>
            <a:ext cx="3200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7</a:t>
            </a:r>
          </a:p>
        </p:txBody>
      </p:sp>
      <p:sp>
        <p:nvSpPr>
          <p:cNvPr id="30781" name="AutoShape 61"/>
          <p:cNvSpPr>
            <a:spLocks noChangeArrowheads="1"/>
          </p:cNvSpPr>
          <p:nvPr/>
        </p:nvSpPr>
        <p:spPr bwMode="auto">
          <a:xfrm>
            <a:off x="6667500" y="287655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8</a:t>
            </a:r>
          </a:p>
        </p:txBody>
      </p:sp>
      <p:sp>
        <p:nvSpPr>
          <p:cNvPr id="30782" name="AutoShape 62"/>
          <p:cNvSpPr>
            <a:spLocks noChangeArrowheads="1"/>
          </p:cNvSpPr>
          <p:nvPr/>
        </p:nvSpPr>
        <p:spPr bwMode="auto">
          <a:xfrm>
            <a:off x="6667500" y="354330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0783" name="AutoShape 63"/>
          <p:cNvSpPr>
            <a:spLocks noChangeArrowheads="1"/>
          </p:cNvSpPr>
          <p:nvPr/>
        </p:nvSpPr>
        <p:spPr bwMode="auto">
          <a:xfrm>
            <a:off x="6838950" y="4229100"/>
            <a:ext cx="2438400" cy="660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0516" name="WordArt 120"/>
          <p:cNvSpPr>
            <a:spLocks noChangeArrowheads="1" noChangeShapeType="1" noTextEdit="1"/>
          </p:cNvSpPr>
          <p:nvPr/>
        </p:nvSpPr>
        <p:spPr bwMode="auto">
          <a:xfrm>
            <a:off x="1638300" y="95250"/>
            <a:ext cx="31242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</p:txBody>
      </p:sp>
      <p:sp>
        <p:nvSpPr>
          <p:cNvPr id="20517" name="WordArt 121"/>
          <p:cNvSpPr>
            <a:spLocks noChangeArrowheads="1" noChangeShapeType="1" noTextEdit="1"/>
          </p:cNvSpPr>
          <p:nvPr/>
        </p:nvSpPr>
        <p:spPr bwMode="auto">
          <a:xfrm>
            <a:off x="4914900" y="0"/>
            <a:ext cx="45720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số đoán chữ vào hình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3"/>
                  </p:tgtEl>
                </p:cond>
              </p:nextCondLst>
            </p:seq>
          </p:childTnLst>
        </p:cTn>
      </p:par>
    </p:tnLst>
    <p:bldLst>
      <p:bldP spid="30759" grpId="0" animBg="1"/>
      <p:bldP spid="30775" grpId="0" animBg="1"/>
      <p:bldP spid="30776" grpId="0" animBg="1"/>
      <p:bldP spid="30777" grpId="0" animBg="1"/>
      <p:bldP spid="30778" grpId="0" animBg="1"/>
      <p:bldP spid="30779" grpId="0" animBg="1"/>
      <p:bldP spid="30780" grpId="0" animBg="1"/>
      <p:bldP spid="30781" grpId="0" animBg="1"/>
      <p:bldP spid="30782" grpId="0" animBg="1"/>
      <p:bldP spid="307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953000"/>
            <a:ext cx="46291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58150" y="4419600"/>
            <a:ext cx="2228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4800" y="-381000"/>
            <a:ext cx="1981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1000" y="4495800"/>
            <a:ext cx="1981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400300" y="762000"/>
            <a:ext cx="5143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Arial" pitchFamily="34" charset="0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342900" y="2133600"/>
            <a:ext cx="951547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/>
              </a:rPr>
              <a:t>CHÀO TẠM BiỆT c¸c em!</a:t>
            </a:r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Picture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066800"/>
            <a:ext cx="45434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629525" y="1828800"/>
            <a:ext cx="24003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Tuyến nước bọt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572500" y="2971800"/>
            <a:ext cx="14573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Gan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486775" y="3886200"/>
            <a:ext cx="1457325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Túi mật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743950" y="4953000"/>
            <a:ext cx="11144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Tuỵ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973388" y="1643063"/>
            <a:ext cx="14573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Miệng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14650" y="2362200"/>
            <a:ext cx="1457325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Thực quản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914650" y="4191000"/>
            <a:ext cx="1285875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Dạ dày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14650" y="4800600"/>
            <a:ext cx="1285875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Ruột non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914650" y="5486400"/>
            <a:ext cx="14573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Ruột già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257550" y="6096000"/>
            <a:ext cx="14573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Hậu môn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457700" y="1905000"/>
            <a:ext cx="12001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4371975" y="2514600"/>
            <a:ext cx="19716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4200525" y="4343400"/>
            <a:ext cx="24003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4200525" y="5105400"/>
            <a:ext cx="188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4371975" y="5410200"/>
            <a:ext cx="24003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V="1">
            <a:off x="4714875" y="5638800"/>
            <a:ext cx="15430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6515100" y="1905000"/>
            <a:ext cx="11144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6257925" y="1981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6000750" y="1981200"/>
            <a:ext cx="14573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H="1">
            <a:off x="6429375" y="3200400"/>
            <a:ext cx="21431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5915025" y="4114800"/>
            <a:ext cx="25717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6686550" y="4495800"/>
            <a:ext cx="197167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2486025" y="601663"/>
            <a:ext cx="394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857616" y="428605"/>
            <a:ext cx="450059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kern="10" spc="-360" dirty="0">
                <a:ln w="12700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ơ   q u a n   t </a:t>
            </a:r>
            <a:r>
              <a:rPr lang="en-US" sz="3200" b="1" kern="10" spc="-360" dirty="0" err="1">
                <a:ln w="12700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kern="10" spc="-360" dirty="0">
                <a:ln w="12700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u   h ó 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72138" y="1989138"/>
            <a:ext cx="119062" cy="984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354 -0.00162 0.01545 0.00047 0.02534 -0.00601 C 0.02691 -0.00717 0.02812 -0.00902 0.02986 -0.00995 C 0.03263 -0.0118 0.03871 -0.01388 0.03871 -0.01388 C 0.04375 -0.01342 0.04895 -0.01412 0.05364 -0.01203 C 0.05538 -0.01134 0.05538 -0.00763 0.05677 -0.00601 C 0.05937 -0.003 0.06666 0.00162 0.07013 0.00394 C 0.0717 0.00579 0.07465 0.00718 0.07465 0.00996 C 0.07691 0.12454 0.07743 0.11412 0.0717 0.175 C 0.07257 0.18889 0.07326 0.20301 0.07465 0.2169 C 0.075 0.22153 0.07986 0.23241 0.08055 0.23473 C 0.08177 0.23866 0.08263 0.24283 0.0835 0.24676 L 0.08507 0.25278 C 0.08767 0.26343 0.08559 0.25417 0.08802 0.26852 C 0.08854 0.2713 0.08836 0.27431 0.08958 0.27662 C 0.09062 0.27848 0.09253 0.27917 0.09409 0.28056 C 0.09548 0.27987 0.09687 0.27848 0.09861 0.27848 C 0.1052 0.27848 0.10434 0.28056 0.10746 0.28658 C 0.11388 0.29862 0.11024 0.29005 0.11493 0.30232 C 0.11441 0.30695 0.11475 0.31204 0.11354 0.31644 C 0.11267 0.31945 0.11041 0.32153 0.10902 0.32431 C 0.10642 0.32894 0.10538 0.33287 0.10156 0.33635 C 0.09878 0.33866 0.09548 0.34028 0.09253 0.34213 C 0.08402 0.34167 0.07534 0.34306 0.06718 0.34028 C 0.06475 0.33936 0.06406 0.33496 0.06267 0.33218 C 0.05816 0.32385 0.0618 0.32801 0.0552 0.32223 C 0.05312 0.32292 0.05069 0.32246 0.0493 0.32431 C 0.04652 0.32755 0.04323 0.33635 0.04323 0.33635 C 0.0427 0.33889 0.04236 0.34167 0.04166 0.34422 C 0.04132 0.3463 0.04027 0.34815 0.04027 0.35024 C 0.04027 0.35348 0.04114 0.35695 0.04166 0.36019 C 0.04218 0.36227 0.04236 0.36436 0.04323 0.36621 C 0.05677 0.38936 0.06041 0.37894 0.08958 0.38195 C 0.09114 0.38473 0.09288 0.38704 0.09409 0.39005 C 0.09479 0.3919 0.09548 0.39375 0.09548 0.39584 C 0.09548 0.41112 0.09496 0.42639 0.09409 0.44167 C 0.09392 0.44514 0.09132 0.45139 0.08958 0.45371 C 0.08836 0.45533 0.08663 0.45625 0.08507 0.45764 C 0.08316 0.4551 0.0809 0.45255 0.07916 0.44977 C 0.07795 0.44792 0.0776 0.44514 0.07604 0.44375 C 0.07448 0.44213 0.07204 0.4426 0.07013 0.44167 C 0.05503 0.43565 0.06736 0.43936 0.05364 0.43565 C 0.0493 0.43681 0.0434 0.43635 0.04027 0.44167 C 0.03923 0.44329 0.03923 0.44561 0.03871 0.44769 C 0.03923 0.45093 0.03854 0.45533 0.04027 0.45764 C 0.04253 0.46065 0.04618 0.46112 0.0493 0.46158 C 0.05659 0.46297 0.06423 0.46297 0.0717 0.46366 C 0.07204 0.4669 0.07309 0.47014 0.07309 0.47362 C 0.07309 0.47639 0.07291 0.4794 0.0717 0.48149 C 0.07013 0.4838 0.06788 0.48496 0.06562 0.48542 C 0.05781 0.48704 0.04965 0.48681 0.04166 0.4875 C 0.04149 0.48936 0.04132 0.50278 0.03576 0.50139 C 0.03402 0.50093 0.03385 0.49746 0.03281 0.49537 C 0.02986 0.4801 0.03246 0.49491 0.02986 0.47362 C 0.02934 0.47014 0.02829 0.46158 0.02673 0.45764 C 0.02604 0.45556 0.02465 0.45371 0.02378 0.45162 C 0.01632 0.43403 0.02517 0.45232 0.01788 0.43774 C 0.01892 0.42385 0.01788 0.40926 0.02083 0.39584 C 0.02135 0.39329 0.02517 0.39653 0.02673 0.39792 C 0.02829 0.39931 0.02847 0.40232 0.02986 0.40394 C 0.03194 0.40649 0.03454 0.40834 0.03732 0.40996 C 0.03906 0.41088 0.04132 0.41135 0.04323 0.41181 C 0.05208 0.41459 0.05225 0.41412 0.06267 0.41575 C 0.07343 0.42153 0.07135 0.42223 0.08663 0.41783 C 0.08993 0.4169 0.09323 0.41019 0.09548 0.40787 C 0.09739 0.40625 0.09965 0.40556 0.10156 0.40394 C 0.10329 0.40232 0.10434 0.39977 0.10607 0.39792 C 0.10746 0.3963 0.10902 0.39537 0.11041 0.39399 C 0.1125 0.39213 0.11441 0.39005 0.11649 0.38797 C 0.11753 0.39005 0.11927 0.39167 0.11944 0.39399 C 0.12013 0.40162 0.11684 0.40903 0.11493 0.41575 C 0.10989 0.43496 0.11111 0.4294 0.10902 0.44561 C 0.1085 0.45371 0.10868 0.46181 0.10746 0.46968 C 0.10711 0.472 0.10538 0.47338 0.10451 0.47547 C 0.10347 0.47825 0.10086 0.4875 0.1 0.49144 C 0.1 0.49144 0.09774 0.5044 0.09704 0.50533 C 0.096 0.50695 0.09409 0.50672 0.09253 0.50741 C 0.08767 0.50926 0.0842 0.50996 0.07916 0.51135 C 0.07604 0.51065 0.0677 0.50926 0.06423 0.50741 C 0.06215 0.50625 0.06024 0.50463 0.05816 0.50348 C 0.05763 0.53912 0.05763 0.575 0.05677 0.61088 C 0.05659 0.61297 0.05538 0.61482 0.0552 0.6169 C 0.05451 0.62269 0.05416 0.62871 0.05364 0.63473 C 0.05468 0.64144 0.05538 0.64815 0.05677 0.65463 C 0.05746 0.6588 0.05868 0.66274 0.05972 0.66667 L 0.06111 0.67246 C 0.06267 0.72362 0.06267 0.73889 0.06267 0.71829 L 0.06267 0.71829 " pathEditMode="relative" ptsTypes="AAAAAAAAAAAAAAAAAAAAAAAAAAAAAAAAAAAAAAAAAAAAAAAAAAAAAAAAAAAAAAAAAAAAAAAAAAAAAAAAAAAAAAAAA">
                                      <p:cBhvr>
                                        <p:cTn id="82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4" grpId="0" animBg="1"/>
      <p:bldP spid="4115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6" grpId="0" animBg="1"/>
      <p:bldP spid="4127" grpId="0" animBg="1"/>
      <p:bldP spid="412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57550" y="609600"/>
            <a:ext cx="445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u="sng">
                <a:latin typeface="Times New Roman" pitchFamily="18" charset="0"/>
                <a:cs typeface="Times New Roman" pitchFamily="18" charset="0"/>
              </a:rPr>
              <a:t>Tự nhiên và Xã hội: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14688" y="1219200"/>
            <a:ext cx="385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FF3300"/>
                </a:solidFill>
                <a:latin typeface="Times New Roman" pitchFamily="18" charset="0"/>
              </a:rPr>
              <a:t>Cơ quan tiêu hóa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47700" y="0"/>
            <a:ext cx="93726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.VnTime" pitchFamily="34" charset="0"/>
              </a:rPr>
              <a:t>1. </a:t>
            </a:r>
            <a:r>
              <a:rPr lang="en-US" sz="3600" b="1" u="sng">
                <a:latin typeface=".VnTime" pitchFamily="34" charset="0"/>
              </a:rPr>
              <a:t>Sù tiªu ho¸ thøc ¨n ë miÖng vµ d¹ dµy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9100" y="1905000"/>
            <a:ext cx="9220200" cy="4419600"/>
            <a:chOff x="419100" y="2362200"/>
            <a:chExt cx="9220200" cy="4419600"/>
          </a:xfrm>
        </p:grpSpPr>
        <p:pic>
          <p:nvPicPr>
            <p:cNvPr id="6150" name="Picture 2" descr="\\pc10\DATA (D)\A- SNA2010\ADM\Individual\GVVN\File04- NND\lop 2\gadt\HKI\tuan 6\Copy of img01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2362200"/>
              <a:ext cx="92202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2400300" y="4953000"/>
              <a:ext cx="3505200" cy="1143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0" y="914400"/>
            <a:ext cx="102870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0" y="1600200"/>
            <a:ext cx="4343400" cy="1447800"/>
          </a:xfrm>
          <a:prstGeom prst="irregularSeal1">
            <a:avLst/>
          </a:prstGeom>
          <a:solidFill>
            <a:srgbClr val="0033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NHÓM ĐÔI</a:t>
            </a:r>
            <a:endParaRPr lang="vi-VN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42" descr="\\pc10\DATA (D)\A- SNA2010\ADM\Individual\GVVN\File04- NND\lop 2\gadt\HKI\tuan 6\img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19200"/>
            <a:ext cx="84582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524500" y="2438400"/>
            <a:ext cx="38100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0" y="95250"/>
            <a:ext cx="1055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 đến dạ dày, thức ăn được tiêu hóa như thế nào ?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707567" y="1524000"/>
            <a:ext cx="4465133" cy="3886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7700" y="304800"/>
            <a:ext cx="93726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.VnTime" pitchFamily="34" charset="0"/>
              </a:rPr>
              <a:t>1. </a:t>
            </a:r>
            <a:r>
              <a:rPr lang="en-US" sz="3600" b="1" u="sng">
                <a:latin typeface=".VnTime" pitchFamily="34" charset="0"/>
              </a:rPr>
              <a:t>Sù tiªu ho¸ thøc ¨n ë miÖng vµ d¹ dµy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0" y="1295400"/>
            <a:ext cx="10287000" cy="1828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CC009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CC0097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" y="3886200"/>
            <a:ext cx="10248900" cy="2057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b="1" dirty="0">
                <a:ln w="3155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 bwMode="auto">
          <a:xfrm>
            <a:off x="266700" y="1447800"/>
            <a:ext cx="4953000" cy="3948113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ă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448300" y="1295400"/>
            <a:ext cx="4572000" cy="3948232"/>
          </a:xfrm>
          <a:prstGeom prst="round2Diag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defRPr/>
            </a:pPr>
            <a:endParaRPr lang="en-US" sz="4000" dirty="0">
              <a:ln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714500" y="152400"/>
            <a:ext cx="5867400" cy="1752600"/>
          </a:xfrm>
          <a:prstGeom prst="su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2057400"/>
            <a:ext cx="9220200" cy="1754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- Ở miệng, thức ăn được răng nghiền nhỏ, lưỡi nhào trộn, nước bọt tẩm ướt và được nuốt xuống thực quản rồi vào dạ dày. 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3962400"/>
            <a:ext cx="8991600" cy="1754188"/>
          </a:xfrm>
          <a:prstGeom prst="rect">
            <a:avLst/>
          </a:prstGeom>
          <a:noFill/>
          <a:ln w="9525">
            <a:solidFill>
              <a:srgbClr val="CC00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- Ở dạ dày, thức ăn tiếp tục được nhào trộn nhờ sự co bóp của dạ dày và một phần thức ăn được biến thành chất bổ dưỡng . 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Thứ tư ngày 12 tháng 10 năm 2017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57550" y="609600"/>
            <a:ext cx="445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u="sng">
                <a:latin typeface="Times New Roman" pitchFamily="18" charset="0"/>
                <a:cs typeface="Times New Roman" pitchFamily="18" charset="0"/>
              </a:rPr>
              <a:t>Tự nhiên và Xã hội: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14650" y="1219200"/>
            <a:ext cx="385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b="1">
                <a:solidFill>
                  <a:srgbClr val="FF3300"/>
                </a:solidFill>
                <a:latin typeface="Times New Roman" pitchFamily="18" charset="0"/>
              </a:rPr>
              <a:t>Cơ quan tiêu hóa</a:t>
            </a:r>
            <a:endParaRPr lang="en-US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30986"/>
  <p:tag name="VIOLETTITLE" val="Bài 5. Cơ quan tiêu hoá"/>
  <p:tag name="VIOLETLESSON" val="5"/>
  <p:tag name="VIOLETCATID" val="2001792"/>
  <p:tag name="VIOLETSUBJECT" val="Tự nhiên và Xã hội 2"/>
  <p:tag name="VIOLETSOURCE" val="Suu tam"/>
  <p:tag name="VIOLETAUTHORID" val="88428"/>
  <p:tag name="VIOLETAUTHORNAME" val="Phạm Trung Hiếu"/>
  <p:tag name="VIOLETAUTHORAVATAR" val="0/88/428/avatar.jpg"/>
  <p:tag name="VIOLETAUTHORADDRESS" val="truong TH Thượng Vũ-Kim Thành - Hải Dương"/>
  <p:tag name="VIOLETAUTHORHOMEPAGE" val="http://violet.vn/giaovientieuhoc"/>
  <p:tag name="VIOLETDATE" val="2017-09-29 07:57:34"/>
  <p:tag name="VIOLETHIT" val="367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783</Words>
  <Application>Microsoft Office PowerPoint</Application>
  <PresentationFormat>35mm Slides</PresentationFormat>
  <Paragraphs>110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VNI-Helve</vt:lpstr>
      <vt:lpstr>.VnCooperH</vt:lpstr>
      <vt:lpstr>.VnTime</vt:lpstr>
      <vt:lpstr>Times New Roman</vt:lpstr>
      <vt:lpstr>.VnTimeH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Administrator</cp:lastModifiedBy>
  <cp:revision>234</cp:revision>
  <dcterms:created xsi:type="dcterms:W3CDTF">2008-09-29T10:55:27Z</dcterms:created>
  <dcterms:modified xsi:type="dcterms:W3CDTF">2018-10-23T08:03:41Z</dcterms:modified>
</cp:coreProperties>
</file>